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4"/>
  </p:notesMasterIdLst>
  <p:handoutMasterIdLst>
    <p:handoutMasterId r:id="rId5"/>
  </p:handoutMasterIdLst>
  <p:sldIdLst>
    <p:sldId id="335" r:id="rId3"/>
  </p:sldIdLst>
  <p:sldSz cx="9144000" cy="6858000" type="screen4x3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DC"/>
    <a:srgbClr val="00AAD7"/>
    <a:srgbClr val="00A5DC"/>
    <a:srgbClr val="00A5D7"/>
    <a:srgbClr val="00A5D2"/>
    <a:srgbClr val="00AAD8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5" autoAdjust="0"/>
    <p:restoredTop sz="49526" autoAdjust="0"/>
  </p:normalViewPr>
  <p:slideViewPr>
    <p:cSldViewPr>
      <p:cViewPr varScale="1">
        <p:scale>
          <a:sx n="68" d="100"/>
          <a:sy n="68" d="100"/>
        </p:scale>
        <p:origin x="976" y="48"/>
      </p:cViewPr>
      <p:guideLst>
        <p:guide orient="horz" pos="3158"/>
        <p:guide pos="295"/>
      </p:guideLst>
    </p:cSldViewPr>
  </p:slideViewPr>
  <p:outlineViewPr>
    <p:cViewPr>
      <p:scale>
        <a:sx n="33" d="100"/>
        <a:sy n="33" d="100"/>
      </p:scale>
      <p:origin x="0" y="-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86" y="-11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62023AD9-3F59-45C3-9DE4-A0200EFEE78D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0A789269-558F-4337-B338-B47D77B06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58775" y="263525"/>
            <a:ext cx="1674813" cy="125571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276355" y="1602737"/>
            <a:ext cx="6762490" cy="727837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97904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360363" y="263525"/>
            <a:ext cx="1673225" cy="1254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i="1" baseline="0" dirty="0"/>
          </a:p>
        </p:txBody>
      </p:sp>
    </p:spTree>
    <p:extLst>
      <p:ext uri="{BB962C8B-B14F-4D97-AF65-F5344CB8AC3E}">
        <p14:creationId xmlns:p14="http://schemas.microsoft.com/office/powerpoint/2010/main" val="280870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867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  <a:solidFill>
            <a:srgbClr val="59595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1922" y="6381328"/>
            <a:ext cx="914400" cy="3747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j-lt"/>
          <a:ea typeface="Arial Black"/>
          <a:cs typeface="Arial Black"/>
          <a:sym typeface="Arial Black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763360" marR="0" indent="-3061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1200150" marR="0" indent="-28575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1714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21717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2628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30861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35433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4000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42110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1"/>
            <a:ext cx="9144000" cy="706089"/>
          </a:xfrm>
        </p:spPr>
        <p:txBody>
          <a:bodyPr/>
          <a:lstStyle/>
          <a:p>
            <a:r>
              <a:rPr lang="en-US" dirty="0"/>
              <a:t>Challenge Solutions</a:t>
            </a:r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77A07798-A6A6-4D7B-8D1E-CC7B8CEA4C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670" y="1431815"/>
            <a:ext cx="813818" cy="701041"/>
          </a:xfrm>
          <a:prstGeom prst="rect">
            <a:avLst/>
          </a:prstGeom>
        </p:spPr>
      </p:pic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B783C2AD-7725-480C-8654-D90A52B2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982831"/>
              </p:ext>
            </p:extLst>
          </p:nvPr>
        </p:nvGraphicFramePr>
        <p:xfrm>
          <a:off x="827584" y="3642975"/>
          <a:ext cx="4824534" cy="14422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8178">
                  <a:extLst>
                    <a:ext uri="{9D8B030D-6E8A-4147-A177-3AD203B41FA5}">
                      <a16:colId xmlns:a16="http://schemas.microsoft.com/office/drawing/2014/main" val="1157775185"/>
                    </a:ext>
                  </a:extLst>
                </a:gridCol>
                <a:gridCol w="1608178">
                  <a:extLst>
                    <a:ext uri="{9D8B030D-6E8A-4147-A177-3AD203B41FA5}">
                      <a16:colId xmlns:a16="http://schemas.microsoft.com/office/drawing/2014/main" val="2189434608"/>
                    </a:ext>
                  </a:extLst>
                </a:gridCol>
                <a:gridCol w="1608178">
                  <a:extLst>
                    <a:ext uri="{9D8B030D-6E8A-4147-A177-3AD203B41FA5}">
                      <a16:colId xmlns:a16="http://schemas.microsoft.com/office/drawing/2014/main" val="1453062084"/>
                    </a:ext>
                  </a:extLst>
                </a:gridCol>
              </a:tblGrid>
              <a:tr h="513039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hands on deck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Side by Side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Hitting below the belt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18240"/>
                  </a:ext>
                </a:extLst>
              </a:tr>
              <a:tr h="513039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Thumbs Up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 between you and 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 deal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41077"/>
                  </a:ext>
                </a:extLst>
              </a:tr>
              <a:tr h="416131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 over Matter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understand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Coffee break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50456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4F7C3B8-3741-4F04-97B8-859EF6AF020C}"/>
              </a:ext>
            </a:extLst>
          </p:cNvPr>
          <p:cNvSpPr txBox="1"/>
          <p:nvPr/>
        </p:nvSpPr>
        <p:spPr>
          <a:xfrm>
            <a:off x="348480" y="1436987"/>
            <a:ext cx="7730140" cy="2031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marR="0" indent="-3429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CA" b="1" dirty="0">
                <a:cs typeface="Arial" panose="020B0604020202020204" pitchFamily="34" charset="0"/>
              </a:rPr>
              <a:t>MISSING SYMBOL: </a:t>
            </a:r>
            <a:r>
              <a:rPr lang="en-CA" dirty="0">
                <a:cs typeface="Arial" panose="020B0604020202020204" pitchFamily="34" charset="0"/>
              </a:rPr>
              <a:t>Each symbol is associated with another symbol’s position, </a:t>
            </a:r>
            <a:br>
              <a:rPr lang="en-CA" dirty="0">
                <a:cs typeface="Arial" panose="020B0604020202020204" pitchFamily="34" charset="0"/>
              </a:rPr>
            </a:br>
            <a:r>
              <a:rPr lang="en-CA" dirty="0">
                <a:cs typeface="Arial" panose="020B0604020202020204" pitchFamily="34" charset="0"/>
              </a:rPr>
              <a:t>the upside-down </a:t>
            </a:r>
            <a:r>
              <a:rPr lang="en-CA" dirty="0">
                <a:solidFill>
                  <a:schemeClr val="tx1"/>
                </a:solidFill>
                <a:cs typeface="Arial" panose="020B0604020202020204" pitchFamily="34" charset="0"/>
              </a:rPr>
              <a:t>club is always </a:t>
            </a:r>
            <a:r>
              <a:rPr lang="en-CA" dirty="0">
                <a:cs typeface="Arial" panose="020B0604020202020204" pitchFamily="34" charset="0"/>
              </a:rPr>
              <a:t>to the left of the right-side-up heart.</a:t>
            </a:r>
            <a:br>
              <a:rPr lang="en-CA" b="1" dirty="0">
                <a:cs typeface="Arial" panose="020B0604020202020204" pitchFamily="34" charset="0"/>
              </a:rPr>
            </a:br>
            <a:r>
              <a:rPr lang="en-CA" b="1" dirty="0">
                <a:cs typeface="Arial" panose="020B0604020202020204" pitchFamily="34" charset="0"/>
              </a:rPr>
              <a:t> </a:t>
            </a:r>
          </a:p>
          <a:p>
            <a:pPr marL="342900" marR="0" indent="-3429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CA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TRIAN</a:t>
            </a:r>
            <a:r>
              <a:rPr lang="en-CA" b="1" dirty="0">
                <a:cs typeface="Arial" panose="020B0604020202020204" pitchFamily="34" charset="0"/>
              </a:rPr>
              <a:t>GLES: </a:t>
            </a:r>
            <a:r>
              <a:rPr lang="en-CA" dirty="0">
                <a:cs typeface="Arial" panose="020B0604020202020204" pitchFamily="34" charset="0"/>
              </a:rPr>
              <a:t>27 triangles. There are 16 one-cell triangles, 7 four-cell triangles, 3 nine-cell triangles, and 1 sixteen-cell triangle.</a:t>
            </a:r>
            <a:br>
              <a:rPr lang="en-CA" b="1" dirty="0">
                <a:cs typeface="Arial" panose="020B0604020202020204" pitchFamily="34" charset="0"/>
              </a:rPr>
            </a:br>
            <a:r>
              <a:rPr lang="en-CA" b="1" dirty="0">
                <a:cs typeface="Arial" panose="020B0604020202020204" pitchFamily="34" charset="0"/>
              </a:rPr>
              <a:t> </a:t>
            </a:r>
          </a:p>
          <a:p>
            <a:pPr marL="342900" marR="0" indent="-3429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</a:pPr>
            <a:r>
              <a:rPr kumimoji="0" lang="en-CA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WORLDLES: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38FF67-A8F1-4F96-8E00-5DFE97C8AD9A}"/>
              </a:ext>
            </a:extLst>
          </p:cNvPr>
          <p:cNvSpPr txBox="1"/>
          <p:nvPr/>
        </p:nvSpPr>
        <p:spPr>
          <a:xfrm>
            <a:off x="6804248" y="3077208"/>
            <a:ext cx="23042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marR="0" indent="-3429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</a:pPr>
            <a:r>
              <a:rPr lang="en-CA" b="1" dirty="0">
                <a:latin typeface="+mn-lt"/>
                <a:cs typeface="Arial" panose="020B0604020202020204" pitchFamily="34" charset="0"/>
              </a:rPr>
              <a:t>SUDUKO:</a:t>
            </a:r>
            <a:endParaRPr kumimoji="0" lang="en-CA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7DABC1-F489-4B2A-A001-65D361D69768}"/>
              </a:ext>
            </a:extLst>
          </p:cNvPr>
          <p:cNvSpPr txBox="1"/>
          <p:nvPr/>
        </p:nvSpPr>
        <p:spPr>
          <a:xfrm>
            <a:off x="477954" y="5325017"/>
            <a:ext cx="8259751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CA" b="1" dirty="0">
                <a:latin typeface="+mn-lt"/>
                <a:cs typeface="Arial" panose="020B0604020202020204" pitchFamily="34" charset="0"/>
              </a:rPr>
              <a:t>OTHER WORD CHALLENGES:  </a:t>
            </a:r>
            <a:r>
              <a:rPr kumimoji="0" lang="en-CA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cs typeface="Arial" panose="020B0604020202020204" pitchFamily="34" charset="0"/>
                <a:sym typeface="Calibri"/>
              </a:rPr>
              <a:t>Solutions and responses </a:t>
            </a:r>
            <a:r>
              <a:rPr lang="en-CA" dirty="0">
                <a:latin typeface="+mn-lt"/>
                <a:cs typeface="Arial" panose="020B0604020202020204" pitchFamily="34" charset="0"/>
              </a:rPr>
              <a:t>will vary. The key is that some people are very comfortable and skilled with certain kinds of questions and problems (and enjoy them), while others may feel totally at a loss for what is expected and not want to do them. </a:t>
            </a:r>
            <a:endParaRPr kumimoji="0" lang="en-CA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3602808"/>
            <a:ext cx="1725722" cy="158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8360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lour Palette 1 - ESDC-Service Canad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67960</TotalTime>
  <Words>139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Colour Palette 1 - ESDC-Service Canada</vt:lpstr>
      <vt:lpstr>Custom Design</vt:lpstr>
      <vt:lpstr>Challenge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CiU Curriculum</dc:title>
  <dc:creator>Heather MacTaggart</dc:creator>
  <cp:lastModifiedBy>May Lay</cp:lastModifiedBy>
  <cp:revision>470</cp:revision>
  <cp:lastPrinted>2021-08-11T20:57:03Z</cp:lastPrinted>
  <dcterms:modified xsi:type="dcterms:W3CDTF">2022-06-28T15:13:50Z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f1469a-2c2a-4aee-b92b-090d4c5468ff_Enabled">
    <vt:lpwstr>true</vt:lpwstr>
  </property>
  <property fmtid="{D5CDD505-2E9C-101B-9397-08002B2CF9AE}" pid="3" name="MSIP_Label_38f1469a-2c2a-4aee-b92b-090d4c5468ff_SetDate">
    <vt:lpwstr>2022-02-23T18:16:30Z</vt:lpwstr>
  </property>
  <property fmtid="{D5CDD505-2E9C-101B-9397-08002B2CF9AE}" pid="4" name="MSIP_Label_38f1469a-2c2a-4aee-b92b-090d4c5468ff_Method">
    <vt:lpwstr>Standard</vt:lpwstr>
  </property>
  <property fmtid="{D5CDD505-2E9C-101B-9397-08002B2CF9AE}" pid="5" name="MSIP_Label_38f1469a-2c2a-4aee-b92b-090d4c5468ff_Name">
    <vt:lpwstr>Confidential - Unmarked</vt:lpwstr>
  </property>
  <property fmtid="{D5CDD505-2E9C-101B-9397-08002B2CF9AE}" pid="6" name="MSIP_Label_38f1469a-2c2a-4aee-b92b-090d4c5468ff_SiteId">
    <vt:lpwstr>2a6e6092-73e4-4752-b1a5-477a17f5056d</vt:lpwstr>
  </property>
  <property fmtid="{D5CDD505-2E9C-101B-9397-08002B2CF9AE}" pid="7" name="MSIP_Label_38f1469a-2c2a-4aee-b92b-090d4c5468ff_ActionId">
    <vt:lpwstr>db1bfbef-b67a-4ff8-84e2-f2d39d5fd99e</vt:lpwstr>
  </property>
  <property fmtid="{D5CDD505-2E9C-101B-9397-08002B2CF9AE}" pid="8" name="MSIP_Label_38f1469a-2c2a-4aee-b92b-090d4c5468ff_ContentBits">
    <vt:lpwstr>0</vt:lpwstr>
  </property>
</Properties>
</file>